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40"/>
  </p:notesMasterIdLst>
  <p:handoutMasterIdLst>
    <p:handoutMasterId r:id="rId41"/>
  </p:handoutMasterIdLst>
  <p:sldIdLst>
    <p:sldId id="322" r:id="rId5"/>
    <p:sldId id="317" r:id="rId6"/>
    <p:sldId id="305" r:id="rId7"/>
    <p:sldId id="306" r:id="rId8"/>
    <p:sldId id="325" r:id="rId9"/>
    <p:sldId id="323" r:id="rId10"/>
    <p:sldId id="324" r:id="rId11"/>
    <p:sldId id="326" r:id="rId12"/>
    <p:sldId id="327" r:id="rId13"/>
    <p:sldId id="328" r:id="rId14"/>
    <p:sldId id="329" r:id="rId15"/>
    <p:sldId id="330" r:id="rId16"/>
    <p:sldId id="331" r:id="rId17"/>
    <p:sldId id="332" r:id="rId18"/>
    <p:sldId id="333" r:id="rId19"/>
    <p:sldId id="334" r:id="rId20"/>
    <p:sldId id="335" r:id="rId21"/>
    <p:sldId id="307" r:id="rId22"/>
    <p:sldId id="336" r:id="rId23"/>
    <p:sldId id="337" r:id="rId24"/>
    <p:sldId id="338" r:id="rId25"/>
    <p:sldId id="339" r:id="rId26"/>
    <p:sldId id="340" r:id="rId27"/>
    <p:sldId id="341" r:id="rId28"/>
    <p:sldId id="473" r:id="rId29"/>
    <p:sldId id="474" r:id="rId30"/>
    <p:sldId id="475" r:id="rId31"/>
    <p:sldId id="476" r:id="rId32"/>
    <p:sldId id="477" r:id="rId33"/>
    <p:sldId id="478" r:id="rId34"/>
    <p:sldId id="479" r:id="rId35"/>
    <p:sldId id="480" r:id="rId36"/>
    <p:sldId id="308" r:id="rId37"/>
    <p:sldId id="309" r:id="rId38"/>
    <p:sldId id="310" r:id="rId39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ekly Intro - White BG" id="{B4587B1E-BB88-4173-8339-2929187587A5}">
          <p14:sldIdLst>
            <p14:sldId id="322"/>
            <p14:sldId id="317"/>
            <p14:sldId id="305"/>
            <p14:sldId id="306"/>
            <p14:sldId id="325"/>
            <p14:sldId id="323"/>
            <p14:sldId id="324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07"/>
            <p14:sldId id="336"/>
            <p14:sldId id="337"/>
            <p14:sldId id="338"/>
            <p14:sldId id="339"/>
            <p14:sldId id="340"/>
            <p14:sldId id="341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308"/>
            <p14:sldId id="309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9" autoAdjust="0"/>
    <p:restoredTop sz="94249" autoAdjust="0"/>
  </p:normalViewPr>
  <p:slideViewPr>
    <p:cSldViewPr snapToGrid="0">
      <p:cViewPr varScale="1">
        <p:scale>
          <a:sx n="62" d="100"/>
          <a:sy n="62" d="100"/>
        </p:scale>
        <p:origin x="820" y="56"/>
      </p:cViewPr>
      <p:guideLst/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8"/>
    </p:cViewPr>
  </p:sorterViewPr>
  <p:notesViewPr>
    <p:cSldViewPr snapToGrid="0">
      <p:cViewPr varScale="1">
        <p:scale>
          <a:sx n="52" d="100"/>
          <a:sy n="52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t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CT107-3-2-ENTS Enterprise Systems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ERP and Technologies (Part 1)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../../../../Extra%20(News,%20Video,%20Article)/Video/Payment%20gateway.mp4" TargetMode="External"/><Relationship Id="rId2" Type="http://schemas.openxmlformats.org/officeDocument/2006/relationships/hyperlink" Target="../../../../Extra%20(News,%20Video,%20Article)/News/2023/2023_07_03%20Lazada%20selling%20BB%20Guns.pdf" TargetMode="Externa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>
            <a:extLst>
              <a:ext uri="{FF2B5EF4-FFF2-40B4-BE49-F238E27FC236}">
                <a16:creationId xmlns:a16="http://schemas.microsoft.com/office/drawing/2014/main" id="{E5A64D6D-4F7B-C4E6-3DF0-51112DC6C859}"/>
              </a:ext>
            </a:extLst>
          </p:cNvPr>
          <p:cNvSpPr txBox="1">
            <a:spLocks/>
          </p:cNvSpPr>
          <p:nvPr/>
        </p:nvSpPr>
        <p:spPr bwMode="auto">
          <a:xfrm>
            <a:off x="1436914" y="4295328"/>
            <a:ext cx="8810172" cy="711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chemeClr val="tx2"/>
                </a:solidFill>
                <a:latin typeface="Montserrat" panose="00000500000000000000" pitchFamily="2" charset="0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b="0" dirty="0"/>
              <a:t>ERP and Related Technologies (Part 1)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48EE8B-4479-DBB2-A043-0D0A551A3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7258" y="3700242"/>
            <a:ext cx="10724242" cy="7111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CT107-3-2-ENTS Enterprise Systems</a:t>
            </a:r>
          </a:p>
        </p:txBody>
      </p:sp>
    </p:spTree>
    <p:extLst>
      <p:ext uri="{BB962C8B-B14F-4D97-AF65-F5344CB8AC3E}">
        <p14:creationId xmlns:p14="http://schemas.microsoft.com/office/powerpoint/2010/main" val="66905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674398" cy="500182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MY" sz="2700" dirty="0"/>
              <a:t>The practice of iterative, methodical exploration of an organisation’s data with emphasis on statistical analysis.</a:t>
            </a:r>
          </a:p>
          <a:p>
            <a:pPr>
              <a:buFont typeface="Arial" panose="020B0604020202020204" pitchFamily="34" charset="0"/>
              <a:buChar char="•"/>
            </a:pPr>
            <a:endParaRPr lang="en-MY" sz="2700" dirty="0"/>
          </a:p>
          <a:p>
            <a:pPr>
              <a:buFont typeface="Arial" panose="020B0604020202020204" pitchFamily="34" charset="0"/>
              <a:buChar char="•"/>
            </a:pPr>
            <a:endParaRPr lang="en-MY" sz="2700" dirty="0"/>
          </a:p>
          <a:p>
            <a:pPr>
              <a:buFont typeface="Arial" panose="020B0604020202020204" pitchFamily="34" charset="0"/>
              <a:buChar char="•"/>
            </a:pPr>
            <a:endParaRPr lang="en-MY" sz="2700" dirty="0"/>
          </a:p>
          <a:p>
            <a:pPr>
              <a:buFont typeface="Arial" panose="020B0604020202020204" pitchFamily="34" charset="0"/>
              <a:buChar char="•"/>
            </a:pPr>
            <a:endParaRPr lang="en-MY" sz="2700" dirty="0"/>
          </a:p>
          <a:p>
            <a:pPr>
              <a:buFont typeface="Arial" panose="020B0604020202020204" pitchFamily="34" charset="0"/>
              <a:buChar char="•"/>
            </a:pPr>
            <a:endParaRPr lang="en-MY" sz="2700" dirty="0"/>
          </a:p>
          <a:p>
            <a:pPr>
              <a:buFont typeface="Arial" panose="020B0604020202020204" pitchFamily="34" charset="0"/>
              <a:buChar char="•"/>
            </a:pPr>
            <a:r>
              <a:rPr lang="en-MY" sz="2700" dirty="0"/>
              <a:t>Refers to the skills, technologies, applications and practices for continuous iterative exploration and investigation of past business performance to gain insight and drive business planning. </a:t>
            </a:r>
          </a:p>
          <a:p>
            <a:pPr marL="0" indent="0">
              <a:buNone/>
            </a:pPr>
            <a:endParaRPr lang="en-MY" sz="2700" dirty="0"/>
          </a:p>
          <a:p>
            <a:pPr marL="0" indent="0">
              <a:buNone/>
            </a:pPr>
            <a:endParaRPr lang="en-MY" sz="2700" dirty="0"/>
          </a:p>
          <a:p>
            <a:pPr marL="0" indent="0" algn="ctr">
              <a:buNone/>
            </a:pPr>
            <a:endParaRPr lang="en-MY" sz="27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Business Analytics (BA)</a:t>
            </a:r>
          </a:p>
        </p:txBody>
      </p:sp>
      <p:sp>
        <p:nvSpPr>
          <p:cNvPr id="2" name="Arrow: Striped Right 1">
            <a:extLst>
              <a:ext uri="{FF2B5EF4-FFF2-40B4-BE49-F238E27FC236}">
                <a16:creationId xmlns:a16="http://schemas.microsoft.com/office/drawing/2014/main" id="{6A72D418-3084-5077-07F2-DD7E110E73DF}"/>
              </a:ext>
            </a:extLst>
          </p:cNvPr>
          <p:cNvSpPr/>
          <p:nvPr/>
        </p:nvSpPr>
        <p:spPr bwMode="auto">
          <a:xfrm rot="5400000">
            <a:off x="5186597" y="2369196"/>
            <a:ext cx="909403" cy="1143000"/>
          </a:xfrm>
          <a:prstGeom prst="striped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Double Wave 2">
            <a:extLst>
              <a:ext uri="{FF2B5EF4-FFF2-40B4-BE49-F238E27FC236}">
                <a16:creationId xmlns:a16="http://schemas.microsoft.com/office/drawing/2014/main" id="{C9641F5F-D7FE-A1B3-A22E-A7F76B87D3E7}"/>
              </a:ext>
            </a:extLst>
          </p:cNvPr>
          <p:cNvSpPr/>
          <p:nvPr/>
        </p:nvSpPr>
        <p:spPr bwMode="auto">
          <a:xfrm>
            <a:off x="4167266" y="3492709"/>
            <a:ext cx="3252866" cy="1143000"/>
          </a:xfrm>
          <a:prstGeom prst="doubleWav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Data Driven</a:t>
            </a:r>
          </a:p>
        </p:txBody>
      </p:sp>
    </p:spTree>
    <p:extLst>
      <p:ext uri="{BB962C8B-B14F-4D97-AF65-F5344CB8AC3E}">
        <p14:creationId xmlns:p14="http://schemas.microsoft.com/office/powerpoint/2010/main" val="3193848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674398" cy="500182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MY" sz="2700" dirty="0"/>
              <a:t>BA uses include: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Exploring data </a:t>
            </a:r>
            <a:r>
              <a:rPr lang="en-MY" sz="2400"/>
              <a:t>to find </a:t>
            </a:r>
            <a:r>
              <a:rPr lang="en-MY" sz="2400" dirty="0"/>
              <a:t>new patterns and relationship using data mining.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Explaining why a certain result occurred with statistical analysis and quantitative analysis.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Experimenting to test previous decision using A/B testing or split testing, multivariate testing, etc.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Forecasting future results with predictive modelling, predictive analytics, etc. </a:t>
            </a:r>
          </a:p>
          <a:p>
            <a:pPr marL="0" indent="0">
              <a:buNone/>
            </a:pPr>
            <a:endParaRPr lang="en-MY" sz="2700" dirty="0"/>
          </a:p>
          <a:p>
            <a:pPr marL="0" indent="0">
              <a:buNone/>
            </a:pPr>
            <a:endParaRPr lang="en-MY" sz="2700" dirty="0"/>
          </a:p>
          <a:p>
            <a:pPr marL="0" indent="0" algn="ctr">
              <a:buNone/>
            </a:pPr>
            <a:endParaRPr lang="en-MY" sz="27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Business Analytics (BA)</a:t>
            </a:r>
          </a:p>
        </p:txBody>
      </p:sp>
    </p:spTree>
    <p:extLst>
      <p:ext uri="{BB962C8B-B14F-4D97-AF65-F5344CB8AC3E}">
        <p14:creationId xmlns:p14="http://schemas.microsoft.com/office/powerpoint/2010/main" val="7078739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674398" cy="500182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MY" sz="2700" dirty="0"/>
              <a:t>Some reasons for implementing BA systems are: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Predict trends easily from volumes of business.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Improve and speed up the decision-making process.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Understand the customers better.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Get hidden insight – possibilities and correlations.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Manage finances better.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Enhance knowledge sharing.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Better alignment of resources with strategies. </a:t>
            </a:r>
          </a:p>
          <a:p>
            <a:pPr marL="0" indent="0">
              <a:buNone/>
            </a:pPr>
            <a:endParaRPr lang="en-MY" sz="2700" dirty="0"/>
          </a:p>
          <a:p>
            <a:pPr marL="0" indent="0">
              <a:buNone/>
            </a:pPr>
            <a:endParaRPr lang="en-MY" sz="2700" dirty="0"/>
          </a:p>
          <a:p>
            <a:pPr marL="0" indent="0" algn="ctr">
              <a:buNone/>
            </a:pPr>
            <a:endParaRPr lang="en-MY" sz="27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Business Analytics (BA)</a:t>
            </a:r>
          </a:p>
        </p:txBody>
      </p:sp>
    </p:spTree>
    <p:extLst>
      <p:ext uri="{BB962C8B-B14F-4D97-AF65-F5344CB8AC3E}">
        <p14:creationId xmlns:p14="http://schemas.microsoft.com/office/powerpoint/2010/main" val="2023230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BI vs BA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6CF58C6-44DF-5F34-9030-3266118D2A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2546567"/>
              </p:ext>
            </p:extLst>
          </p:nvPr>
        </p:nvGraphicFramePr>
        <p:xfrm>
          <a:off x="254000" y="1697038"/>
          <a:ext cx="11747499" cy="338254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915833">
                  <a:extLst>
                    <a:ext uri="{9D8B030D-6E8A-4147-A177-3AD203B41FA5}">
                      <a16:colId xmlns:a16="http://schemas.microsoft.com/office/drawing/2014/main" val="2512278903"/>
                    </a:ext>
                  </a:extLst>
                </a:gridCol>
                <a:gridCol w="3915833">
                  <a:extLst>
                    <a:ext uri="{9D8B030D-6E8A-4147-A177-3AD203B41FA5}">
                      <a16:colId xmlns:a16="http://schemas.microsoft.com/office/drawing/2014/main" val="2763002791"/>
                    </a:ext>
                  </a:extLst>
                </a:gridCol>
                <a:gridCol w="3915833">
                  <a:extLst>
                    <a:ext uri="{9D8B030D-6E8A-4147-A177-3AD203B41FA5}">
                      <a16:colId xmlns:a16="http://schemas.microsoft.com/office/drawing/2014/main" val="1835187485"/>
                    </a:ext>
                  </a:extLst>
                </a:gridCol>
              </a:tblGrid>
              <a:tr h="82222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Business Intelligence (BI)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Business Analytics (BA)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1699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Answer questions like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What happened?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How often?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When?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Who?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How many?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What is the problem?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Where is the problem?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What actions are required to solve the problem?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Why did it happen?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Will it happen again?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What will happen if we change x?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What will happen if we change x and y?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What else does the data tell that we never thought to ask?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What is the best course of action?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63839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2204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BI vs BA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6CF58C6-44DF-5F34-9030-3266118D2A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6933830"/>
              </p:ext>
            </p:extLst>
          </p:nvPr>
        </p:nvGraphicFramePr>
        <p:xfrm>
          <a:off x="254000" y="1697038"/>
          <a:ext cx="11747499" cy="310822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915833">
                  <a:extLst>
                    <a:ext uri="{9D8B030D-6E8A-4147-A177-3AD203B41FA5}">
                      <a16:colId xmlns:a16="http://schemas.microsoft.com/office/drawing/2014/main" val="2512278903"/>
                    </a:ext>
                  </a:extLst>
                </a:gridCol>
                <a:gridCol w="3915833">
                  <a:extLst>
                    <a:ext uri="{9D8B030D-6E8A-4147-A177-3AD203B41FA5}">
                      <a16:colId xmlns:a16="http://schemas.microsoft.com/office/drawing/2014/main" val="2763002791"/>
                    </a:ext>
                  </a:extLst>
                </a:gridCol>
                <a:gridCol w="3915833">
                  <a:extLst>
                    <a:ext uri="{9D8B030D-6E8A-4147-A177-3AD203B41FA5}">
                      <a16:colId xmlns:a16="http://schemas.microsoft.com/office/drawing/2014/main" val="1835187485"/>
                    </a:ext>
                  </a:extLst>
                </a:gridCol>
              </a:tblGrid>
              <a:tr h="82222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Business Intelligence (BI)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Business Analytics (BA)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1699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Includes features like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Reporting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Automated monitoring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Automated alerts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Dashboards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Scorecards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OLAP (Data cubes, Slice, Dice, Drilling down, etc.)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Ad hoc querying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Statistical analysis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Quantitative analysis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Data mining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Predictive modeling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Multivariate testing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63839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3244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674398" cy="500182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MY" sz="2700" dirty="0"/>
              <a:t>Any kind of commercial transaction (buying and selling) that is facilitated through Internet.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MY" sz="2700" dirty="0"/>
              <a:t>Occur either as: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Business-to-Business (B2B)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Business-to-Consumer (B2C)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Consumer-to-Consumer (C2C)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Consumer-to-Business (C2B)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MY" sz="2700" dirty="0"/>
              <a:t>Integrates communication, data management and security service to allow business applications within different organisations to automatically interchange information. </a:t>
            </a:r>
          </a:p>
          <a:p>
            <a:pPr marL="0" indent="0">
              <a:buNone/>
            </a:pPr>
            <a:endParaRPr lang="en-MY" sz="2700" dirty="0"/>
          </a:p>
          <a:p>
            <a:pPr marL="0" indent="0">
              <a:buNone/>
            </a:pPr>
            <a:endParaRPr lang="en-MY" sz="2700" dirty="0"/>
          </a:p>
          <a:p>
            <a:pPr marL="0" indent="0" algn="ctr">
              <a:buNone/>
            </a:pPr>
            <a:endParaRPr lang="en-MY" sz="27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E-Commerce (Electronic Commerce)</a:t>
            </a:r>
          </a:p>
        </p:txBody>
      </p:sp>
    </p:spTree>
    <p:extLst>
      <p:ext uri="{BB962C8B-B14F-4D97-AF65-F5344CB8AC3E}">
        <p14:creationId xmlns:p14="http://schemas.microsoft.com/office/powerpoint/2010/main" val="2097154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674398" cy="500182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MY" sz="2700" dirty="0"/>
              <a:t>E-Commerce is a multi-disciplinary field that includes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Technical areas - networking and telecommunications, security and storage and retrieval of multimedia information, as well as business areas,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Business areas – procurement, purchasing, production, marketing, billing and payment sand supply chain management.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>
                <a:hlinkClick r:id="rId2" action="ppaction://hlinkfile"/>
              </a:rPr>
              <a:t>Legal aspects </a:t>
            </a:r>
            <a:r>
              <a:rPr lang="en-MY" sz="2400" dirty="0"/>
              <a:t>– information privacy, intellectual property, taxation, contractual obligation, etc.,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400" dirty="0"/>
              <a:t>Financial aspects – </a:t>
            </a:r>
            <a:r>
              <a:rPr lang="en-MY" sz="2400" dirty="0">
                <a:hlinkClick r:id="rId3" action="ppaction://hlinkfile"/>
              </a:rPr>
              <a:t>EDI (Electronic Data Interchange) transactions</a:t>
            </a:r>
            <a:r>
              <a:rPr lang="en-MY" sz="2400" dirty="0"/>
              <a:t>, credit card payments and credit card processing, etc.</a:t>
            </a:r>
          </a:p>
          <a:p>
            <a:pPr marL="0" indent="0">
              <a:buNone/>
            </a:pPr>
            <a:endParaRPr lang="en-MY" sz="2700" dirty="0"/>
          </a:p>
          <a:p>
            <a:pPr marL="0" indent="0">
              <a:buNone/>
            </a:pPr>
            <a:endParaRPr lang="en-MY" sz="2700" dirty="0"/>
          </a:p>
          <a:p>
            <a:pPr marL="0" indent="0" algn="ctr">
              <a:buNone/>
            </a:pPr>
            <a:endParaRPr lang="en-MY" sz="27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E-Commerce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1E853A-65C0-FA18-27E5-D8A7106F91DC}"/>
              </a:ext>
            </a:extLst>
          </p:cNvPr>
          <p:cNvSpPr txBox="1"/>
          <p:nvPr/>
        </p:nvSpPr>
        <p:spPr>
          <a:xfrm>
            <a:off x="974361" y="5531370"/>
            <a:ext cx="10457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Payment Gateway = FPX (by </a:t>
            </a:r>
            <a:r>
              <a:rPr lang="en-US" dirty="0" err="1"/>
              <a:t>PayNet</a:t>
            </a:r>
            <a:r>
              <a:rPr lang="en-US" dirty="0"/>
              <a:t>), </a:t>
            </a:r>
            <a:r>
              <a:rPr lang="en-US" dirty="0" err="1"/>
              <a:t>Paypal</a:t>
            </a:r>
            <a:r>
              <a:rPr lang="en-US" dirty="0"/>
              <a:t>, iPay88</a:t>
            </a:r>
          </a:p>
        </p:txBody>
      </p:sp>
    </p:spTree>
    <p:extLst>
      <p:ext uri="{BB962C8B-B14F-4D97-AF65-F5344CB8AC3E}">
        <p14:creationId xmlns:p14="http://schemas.microsoft.com/office/powerpoint/2010/main" val="26574364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674398" cy="500182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MY" sz="2700" dirty="0"/>
              <a:t>Involved online transactions through wireless handled devices such as smartphones and tablets.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700" dirty="0"/>
              <a:t>M-commerce has grown rapidly, due to the content delivery through wireless devices has become faster, more secure and scalable.</a:t>
            </a:r>
            <a:endParaRPr lang="en-MY" sz="2700" dirty="0"/>
          </a:p>
          <a:p>
            <a:pPr marL="0" indent="0">
              <a:buNone/>
            </a:pPr>
            <a:endParaRPr lang="en-MY" sz="2700" dirty="0"/>
          </a:p>
          <a:p>
            <a:pPr marL="0" indent="0">
              <a:buNone/>
            </a:pPr>
            <a:endParaRPr lang="en-MY" sz="2700" dirty="0"/>
          </a:p>
          <a:p>
            <a:pPr marL="0" indent="0" algn="ctr">
              <a:buNone/>
            </a:pPr>
            <a:endParaRPr lang="en-MY" sz="27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  <a:p>
            <a:pPr>
              <a:buFont typeface="Arial" panose="020B0604020202020204" pitchFamily="34" charset="0"/>
              <a:buChar char="•"/>
            </a:pPr>
            <a:endParaRPr lang="en-MY" sz="22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M-Commerce (Mobile Commerce)</a:t>
            </a:r>
          </a:p>
        </p:txBody>
      </p:sp>
    </p:spTree>
    <p:extLst>
      <p:ext uri="{BB962C8B-B14F-4D97-AF65-F5344CB8AC3E}">
        <p14:creationId xmlns:p14="http://schemas.microsoft.com/office/powerpoint/2010/main" val="3438325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8" y="1548268"/>
            <a:ext cx="6699521" cy="4525962"/>
          </a:xfrm>
        </p:spPr>
        <p:txBody>
          <a:bodyPr/>
          <a:lstStyle/>
          <a:p>
            <a:r>
              <a:rPr lang="en-MY" sz="2700" dirty="0"/>
              <a:t>The technologies are </a:t>
            </a:r>
          </a:p>
          <a:p>
            <a:pPr lvl="1"/>
            <a:r>
              <a:rPr lang="en-MY" sz="2200" dirty="0"/>
              <a:t>Data Warehouse and Data Mart, </a:t>
            </a:r>
          </a:p>
          <a:p>
            <a:pPr lvl="1"/>
            <a:r>
              <a:rPr lang="en-MY" sz="2200" dirty="0"/>
              <a:t>Data mining, </a:t>
            </a:r>
          </a:p>
          <a:p>
            <a:pPr lvl="1"/>
            <a:r>
              <a:rPr lang="en-MY" sz="2200" dirty="0"/>
              <a:t>On-line analytical processing (OLAP), </a:t>
            </a:r>
          </a:p>
          <a:p>
            <a:pPr lvl="1"/>
            <a:r>
              <a:rPr lang="en-MY" sz="2200" dirty="0"/>
              <a:t>Supply Chain Management (SCM), </a:t>
            </a:r>
          </a:p>
          <a:p>
            <a:pPr lvl="1"/>
            <a:r>
              <a:rPr lang="en-MY" sz="2200" dirty="0"/>
              <a:t>Customer Relationship Management (CRM), </a:t>
            </a:r>
          </a:p>
          <a:p>
            <a:pPr lvl="1"/>
            <a:r>
              <a:rPr lang="en-MY" sz="2200" dirty="0"/>
              <a:t>Geographical Information Systems (GIS), </a:t>
            </a:r>
          </a:p>
          <a:p>
            <a:pPr lvl="1"/>
            <a:r>
              <a:rPr lang="en-MY" sz="2200" dirty="0"/>
              <a:t>intranets and extranets, </a:t>
            </a:r>
          </a:p>
          <a:p>
            <a:pPr lvl="1"/>
            <a:r>
              <a:rPr lang="en-MY" sz="2200" dirty="0"/>
              <a:t>Electronic Data Interchange (EDI), </a:t>
            </a:r>
          </a:p>
          <a:p>
            <a:pPr lvl="1"/>
            <a:r>
              <a:rPr lang="en-MY" sz="2200" dirty="0"/>
              <a:t>Digital Cash, </a:t>
            </a:r>
          </a:p>
          <a:p>
            <a:pPr lvl="1"/>
            <a:r>
              <a:rPr lang="en-MY" sz="2200" dirty="0"/>
              <a:t>Cryptography, etc.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ERP and Related Technologies</a:t>
            </a:r>
          </a:p>
        </p:txBody>
      </p:sp>
      <p:pic>
        <p:nvPicPr>
          <p:cNvPr id="5" name="Picture 4" descr="A picture containing text, drawing, sketch, black and white&#10;&#10;Description automatically generated">
            <a:extLst>
              <a:ext uri="{FF2B5EF4-FFF2-40B4-BE49-F238E27FC236}">
                <a16:creationId xmlns:a16="http://schemas.microsoft.com/office/drawing/2014/main" id="{D2EBF957-848F-CC56-2CAA-703864BE2E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3" t="8306" r="10999" b="46391"/>
          <a:stretch/>
        </p:blipFill>
        <p:spPr>
          <a:xfrm>
            <a:off x="6848669" y="1296649"/>
            <a:ext cx="4822896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307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8" y="1548268"/>
            <a:ext cx="11633121" cy="4525962"/>
          </a:xfrm>
        </p:spPr>
        <p:txBody>
          <a:bodyPr/>
          <a:lstStyle/>
          <a:p>
            <a:r>
              <a:rPr lang="en-US" sz="2700" dirty="0"/>
              <a:t>Data warehouse is a type of data management system that is designed to enable and support business intelligence (BI) activities.</a:t>
            </a:r>
            <a:endParaRPr lang="en-MY" sz="2700" dirty="0"/>
          </a:p>
          <a:p>
            <a:r>
              <a:rPr lang="en-MY" sz="2700" dirty="0"/>
              <a:t>Contains large amount of historical data derived from a </a:t>
            </a:r>
            <a:r>
              <a:rPr lang="en-US" sz="2700" dirty="0"/>
              <a:t> wide range of sources such as application log files and transaction applications. </a:t>
            </a:r>
          </a:p>
          <a:p>
            <a:r>
              <a:rPr lang="en-MY" sz="2700" dirty="0"/>
              <a:t>Example: operational data once its ‘use is over’, archive or remove from the operational database. </a:t>
            </a:r>
          </a:p>
          <a:p>
            <a:pPr lvl="1"/>
            <a:r>
              <a:rPr lang="en-MY" sz="2400" dirty="0"/>
              <a:t>When the amount of data increase in the operational database in the ERP system, it will affect the performance of the ERP system. </a:t>
            </a:r>
          </a:p>
          <a:p>
            <a:pPr lvl="1"/>
            <a:endParaRPr lang="en-MY" sz="22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Data Warehousing</a:t>
            </a:r>
          </a:p>
        </p:txBody>
      </p:sp>
    </p:spTree>
    <p:extLst>
      <p:ext uri="{BB962C8B-B14F-4D97-AF65-F5344CB8AC3E}">
        <p14:creationId xmlns:p14="http://schemas.microsoft.com/office/powerpoint/2010/main" val="3105669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TOPIC LEARNING OUTCOMES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5BEAC-0823-2B3E-9D1B-4A6DA5417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At the end of this topic, you should be able to:</a:t>
            </a:r>
          </a:p>
          <a:p>
            <a:pPr marL="0" indent="0">
              <a:buNone/>
            </a:pPr>
            <a:r>
              <a:rPr lang="en-US" dirty="0"/>
              <a:t>1. Explain the functions in ERP system.</a:t>
            </a:r>
          </a:p>
          <a:p>
            <a:pPr marL="0" indent="0">
              <a:buNone/>
            </a:pPr>
            <a:r>
              <a:rPr lang="en-US" dirty="0"/>
              <a:t>2. Explain technologies and usage of the usage of the technologies in the ERP.</a:t>
            </a:r>
          </a:p>
        </p:txBody>
      </p:sp>
    </p:spTree>
    <p:extLst>
      <p:ext uri="{BB962C8B-B14F-4D97-AF65-F5344CB8AC3E}">
        <p14:creationId xmlns:p14="http://schemas.microsoft.com/office/powerpoint/2010/main" val="3591373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8" y="1548268"/>
            <a:ext cx="11633121" cy="4525962"/>
          </a:xfrm>
        </p:spPr>
        <p:txBody>
          <a:bodyPr/>
          <a:lstStyle/>
          <a:p>
            <a:r>
              <a:rPr lang="en-US" sz="2700" dirty="0"/>
              <a:t>Four unique characteristics: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Subject-oriented. They can analyze data about a particular subject or functional area (such as sales).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Integrated. Data warehouses create consistency among different data types from disparate sources.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Nonvolatile. Once data is in a data warehouse, it’s stable and doesn’t change.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Time-variant. Data warehouse analysis looks at change over time.</a:t>
            </a:r>
          </a:p>
          <a:p>
            <a:endParaRPr lang="en-MY" sz="22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Data Warehousing</a:t>
            </a:r>
          </a:p>
        </p:txBody>
      </p:sp>
    </p:spTree>
    <p:extLst>
      <p:ext uri="{BB962C8B-B14F-4D97-AF65-F5344CB8AC3E}">
        <p14:creationId xmlns:p14="http://schemas.microsoft.com/office/powerpoint/2010/main" val="36702334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A subset of a data warehouse focused on a particular line of business, department, or subject area</a:t>
            </a:r>
            <a:endParaRPr lang="en-MY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77693F-2742-EBFA-C6C1-C5315CC686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797" y="2008737"/>
            <a:ext cx="5384800" cy="2840525"/>
          </a:xfrm>
          <a:prstGeom prst="rect">
            <a:avLst/>
          </a:prstGeom>
          <a:noFill/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MY" dirty="0"/>
              <a:t>Data Mart</a:t>
            </a:r>
          </a:p>
        </p:txBody>
      </p:sp>
    </p:spTree>
    <p:extLst>
      <p:ext uri="{BB962C8B-B14F-4D97-AF65-F5344CB8AC3E}">
        <p14:creationId xmlns:p14="http://schemas.microsoft.com/office/powerpoint/2010/main" val="36640100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US" altLang="en-US" b="1" dirty="0"/>
              <a:t>Strategic Uses of Data Warehousing</a:t>
            </a:r>
            <a:endParaRPr lang="en-MY" dirty="0"/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4C88A6BE-33C2-CAB6-D46A-396DD7FD7A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5308104"/>
              </p:ext>
            </p:extLst>
          </p:nvPr>
        </p:nvGraphicFramePr>
        <p:xfrm>
          <a:off x="539426" y="1252954"/>
          <a:ext cx="10772606" cy="4937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51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66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507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3998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Industry</a:t>
                      </a:r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Functional</a:t>
                      </a:r>
                      <a:r>
                        <a:rPr lang="en-US" sz="1800" baseline="0" dirty="0">
                          <a:solidFill>
                            <a:schemeClr val="tx1"/>
                          </a:solidFill>
                        </a:rPr>
                        <a:t> Areas of Use 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Strategic Use</a:t>
                      </a:r>
                    </a:p>
                  </a:txBody>
                  <a:tcPr marT="45690" marB="456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88591">
                <a:tc>
                  <a:txBody>
                    <a:bodyPr/>
                    <a:lstStyle/>
                    <a:p>
                      <a:r>
                        <a:rPr lang="en-US" sz="1800" dirty="0"/>
                        <a:t>Airline</a:t>
                      </a:r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Operations</a:t>
                      </a:r>
                      <a:r>
                        <a:rPr lang="en-US" sz="1800" baseline="0" dirty="0"/>
                        <a:t> and Marketing</a:t>
                      </a:r>
                      <a:endParaRPr lang="en-US" sz="1800" dirty="0"/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Crew</a:t>
                      </a:r>
                      <a:r>
                        <a:rPr lang="en-US" sz="1800" baseline="0" dirty="0"/>
                        <a:t> assignment, aircraft deployment, mix of fares, analysis of route profitability, frequent-flyer program promotions.</a:t>
                      </a:r>
                      <a:endParaRPr lang="en-US" sz="1800" dirty="0"/>
                    </a:p>
                  </a:txBody>
                  <a:tcPr marT="45690" marB="456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9986">
                <a:tc>
                  <a:txBody>
                    <a:bodyPr/>
                    <a:lstStyle/>
                    <a:p>
                      <a:r>
                        <a:rPr lang="en-US" sz="1800" dirty="0"/>
                        <a:t>Apparel</a:t>
                      </a:r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Distribution and Marketing</a:t>
                      </a:r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Merchandising</a:t>
                      </a:r>
                      <a:r>
                        <a:rPr lang="en-US" sz="1800" baseline="0" dirty="0"/>
                        <a:t>, inventory replenishment.</a:t>
                      </a:r>
                      <a:endParaRPr lang="en-US" sz="1800" dirty="0"/>
                    </a:p>
                  </a:txBody>
                  <a:tcPr marT="45690" marB="456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288">
                <a:tc>
                  <a:txBody>
                    <a:bodyPr/>
                    <a:lstStyle/>
                    <a:p>
                      <a:r>
                        <a:rPr lang="en-US" sz="1800" dirty="0"/>
                        <a:t>Banking</a:t>
                      </a:r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Product</a:t>
                      </a:r>
                      <a:r>
                        <a:rPr lang="en-US" sz="1800" baseline="0" dirty="0"/>
                        <a:t> Development, Operations and Marketing</a:t>
                      </a:r>
                      <a:endParaRPr lang="en-US" sz="1800" dirty="0"/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Customer service, trend analysis, product and service promotions,</a:t>
                      </a:r>
                      <a:r>
                        <a:rPr lang="en-US" sz="1800" baseline="0" dirty="0"/>
                        <a:t> reduction of IS expenses.</a:t>
                      </a:r>
                      <a:endParaRPr lang="en-US" sz="1800" dirty="0"/>
                    </a:p>
                  </a:txBody>
                  <a:tcPr marT="45690" marB="456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9986">
                <a:tc>
                  <a:txBody>
                    <a:bodyPr/>
                    <a:lstStyle/>
                    <a:p>
                      <a:r>
                        <a:rPr lang="en-US" sz="1800" dirty="0"/>
                        <a:t>Government</a:t>
                      </a:r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Operations</a:t>
                      </a:r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Reporting</a:t>
                      </a:r>
                      <a:r>
                        <a:rPr lang="en-US" sz="1800" baseline="0" dirty="0"/>
                        <a:t> crime areas, homeland security.</a:t>
                      </a:r>
                      <a:endParaRPr lang="en-US" sz="1800" dirty="0"/>
                    </a:p>
                  </a:txBody>
                  <a:tcPr marT="45690" marB="456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14288">
                <a:tc>
                  <a:txBody>
                    <a:bodyPr/>
                    <a:lstStyle/>
                    <a:p>
                      <a:r>
                        <a:rPr lang="en-US" sz="1800" dirty="0"/>
                        <a:t>Retail</a:t>
                      </a:r>
                      <a:r>
                        <a:rPr lang="en-US" sz="1800" baseline="0" dirty="0"/>
                        <a:t> chain</a:t>
                      </a:r>
                      <a:endParaRPr lang="en-US" sz="1800" dirty="0"/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Distribution and marketing</a:t>
                      </a:r>
                    </a:p>
                  </a:txBody>
                  <a:tcPr marT="45690" marB="456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Trend analysis,</a:t>
                      </a:r>
                      <a:r>
                        <a:rPr lang="en-US" sz="1800" baseline="0" dirty="0"/>
                        <a:t> buying pattern analysis, pricing policy, inventory control, sales promotion,</a:t>
                      </a:r>
                      <a:endParaRPr lang="en-US" sz="1800" dirty="0"/>
                    </a:p>
                  </a:txBody>
                  <a:tcPr marT="45690" marB="456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5109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5351" y="1697038"/>
            <a:ext cx="11681789" cy="4525962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The process of identifying valid, novel, potentially useful and ultimately comprehensible knowledge from database.</a:t>
            </a:r>
          </a:p>
          <a:p>
            <a:pPr lvl="1"/>
            <a:r>
              <a:rPr lang="en-US" dirty="0"/>
              <a:t>To make crucial business decisions. </a:t>
            </a:r>
          </a:p>
          <a:p>
            <a:endParaRPr lang="en-US" dirty="0"/>
          </a:p>
          <a:p>
            <a:r>
              <a:rPr lang="en-US" dirty="0"/>
              <a:t>Can incorporate into Decision Support System to help the manager to make wise and informed business decision.</a:t>
            </a:r>
          </a:p>
          <a:p>
            <a:pPr>
              <a:defRPr/>
            </a:pPr>
            <a:endParaRPr lang="en-US" sz="2800" dirty="0"/>
          </a:p>
          <a:p>
            <a:pPr>
              <a:defRPr/>
            </a:pPr>
            <a:r>
              <a:rPr lang="en-US" dirty="0"/>
              <a:t>Data mining also referred to as knowledge discovery in database (KDD).</a:t>
            </a:r>
          </a:p>
          <a:p>
            <a:endParaRPr lang="en-MY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MY" dirty="0"/>
              <a:t>Data Mining</a:t>
            </a:r>
          </a:p>
        </p:txBody>
      </p:sp>
    </p:spTree>
    <p:extLst>
      <p:ext uri="{BB962C8B-B14F-4D97-AF65-F5344CB8AC3E}">
        <p14:creationId xmlns:p14="http://schemas.microsoft.com/office/powerpoint/2010/main" val="7666413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US" altLang="en-US" b="1" dirty="0"/>
              <a:t>What Can Be Discovered?</a:t>
            </a:r>
            <a:endParaRPr lang="en-MY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0E6FC92-03BF-D7F8-D1B6-574DB18A97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11576858" cy="4525962"/>
          </a:xfrm>
        </p:spPr>
        <p:txBody>
          <a:bodyPr/>
          <a:lstStyle/>
          <a:p>
            <a:pPr marL="457200" indent="-457200">
              <a:defRPr/>
            </a:pPr>
            <a:r>
              <a:rPr lang="en-US" dirty="0"/>
              <a:t>Characterization</a:t>
            </a:r>
          </a:p>
          <a:p>
            <a:pPr marL="457200" indent="-457200">
              <a:defRPr/>
            </a:pPr>
            <a:r>
              <a:rPr lang="en-US" dirty="0"/>
              <a:t>Discrimination</a:t>
            </a:r>
          </a:p>
          <a:p>
            <a:pPr marL="457200" indent="-457200">
              <a:defRPr/>
            </a:pPr>
            <a:r>
              <a:rPr lang="en-US" dirty="0"/>
              <a:t>Association analysis</a:t>
            </a:r>
          </a:p>
          <a:p>
            <a:pPr marL="457200" indent="-457200">
              <a:defRPr/>
            </a:pPr>
            <a:r>
              <a:rPr lang="en-US" dirty="0"/>
              <a:t>Classification</a:t>
            </a:r>
          </a:p>
          <a:p>
            <a:pPr marL="457200" indent="-457200">
              <a:defRPr/>
            </a:pPr>
            <a:r>
              <a:rPr lang="en-US" dirty="0"/>
              <a:t>Prediction</a:t>
            </a:r>
          </a:p>
          <a:p>
            <a:pPr marL="457200" indent="-457200">
              <a:defRPr/>
            </a:pPr>
            <a:r>
              <a:rPr lang="en-US" dirty="0"/>
              <a:t>Clustering</a:t>
            </a:r>
          </a:p>
          <a:p>
            <a:pPr marL="457200" indent="-457200">
              <a:defRPr/>
            </a:pPr>
            <a:r>
              <a:rPr lang="en-US" dirty="0"/>
              <a:t>Outlier analysis</a:t>
            </a:r>
          </a:p>
          <a:p>
            <a:pPr marL="457200" indent="-457200">
              <a:defRPr/>
            </a:pPr>
            <a:r>
              <a:rPr lang="en-US" dirty="0"/>
              <a:t>Evolution and deviation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4060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>
            <a:extLst>
              <a:ext uri="{FF2B5EF4-FFF2-40B4-BE49-F238E27FC236}">
                <a16:creationId xmlns:a16="http://schemas.microsoft.com/office/drawing/2014/main" id="{B7C55945-8B36-C9F7-67A6-BBF839C5CD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Characterization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BF7282B-02DF-4CA0-7FBA-7B9219E66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697038"/>
            <a:ext cx="11703815" cy="4627562"/>
          </a:xfrm>
        </p:spPr>
        <p:txBody>
          <a:bodyPr/>
          <a:lstStyle/>
          <a:p>
            <a:pPr marL="457200" indent="-457200">
              <a:defRPr/>
            </a:pPr>
            <a:r>
              <a:rPr lang="en-US" sz="2800" dirty="0"/>
              <a:t>Summarization of general features of objects in a target class, and produces (characteristic rules).</a:t>
            </a:r>
          </a:p>
          <a:p>
            <a:pPr marL="457200" indent="-457200">
              <a:defRPr/>
            </a:pPr>
            <a:r>
              <a:rPr lang="en-US" sz="2800" dirty="0"/>
              <a:t>The data relevant to a user-specified class are normally retrieved by a database query and run through a summarization module to extract the essence of the data at different levels of abstraction.</a:t>
            </a:r>
          </a:p>
          <a:p>
            <a:pPr marL="457200" indent="-457200">
              <a:defRPr/>
            </a:pPr>
            <a:r>
              <a:rPr lang="en-US" sz="2800" dirty="0" err="1"/>
              <a:t>Eg</a:t>
            </a:r>
            <a:r>
              <a:rPr lang="en-US" sz="2800" dirty="0"/>
              <a:t>. customers with minimum spending of RM500 per month.</a:t>
            </a:r>
          </a:p>
          <a:p>
            <a:pPr marL="857250" lvl="1" indent="-457200">
              <a:defRPr/>
            </a:pPr>
            <a:endParaRPr lang="en-US" dirty="0"/>
          </a:p>
          <a:p>
            <a:pPr marL="457200" indent="-457200">
              <a:defRPr/>
            </a:pPr>
            <a:endParaRPr lang="en-US" sz="2800" dirty="0"/>
          </a:p>
          <a:p>
            <a:pPr marL="457200" indent="-457200">
              <a:defRPr/>
            </a:pPr>
            <a:endParaRPr lang="en-US" sz="2800" dirty="0"/>
          </a:p>
          <a:p>
            <a:pPr marL="0" indent="0">
              <a:buNone/>
              <a:defRPr/>
            </a:pPr>
            <a:endParaRPr lang="en-US" sz="28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>
            <a:extLst>
              <a:ext uri="{FF2B5EF4-FFF2-40B4-BE49-F238E27FC236}">
                <a16:creationId xmlns:a16="http://schemas.microsoft.com/office/drawing/2014/main" id="{89209B8E-BEB3-FDBD-DCB9-8D26C3F92D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Discrimination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1E52D78-5FC7-086F-3569-B4ED04CFC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697038"/>
            <a:ext cx="11517203" cy="4627562"/>
          </a:xfrm>
        </p:spPr>
        <p:txBody>
          <a:bodyPr/>
          <a:lstStyle/>
          <a:p>
            <a:pPr marL="457200" indent="-457200">
              <a:defRPr/>
            </a:pPr>
            <a:r>
              <a:rPr lang="en-US" sz="2800" dirty="0"/>
              <a:t>Discrimination procedure also known as discriminant rules.</a:t>
            </a:r>
          </a:p>
          <a:p>
            <a:pPr marL="457200" indent="-457200">
              <a:defRPr/>
            </a:pPr>
            <a:r>
              <a:rPr lang="en-US" sz="2800" dirty="0"/>
              <a:t>The comparison of the general features of objects between two classes:</a:t>
            </a:r>
          </a:p>
          <a:p>
            <a:pPr marL="400050" lvl="1" indent="0">
              <a:buNone/>
              <a:defRPr/>
            </a:pPr>
            <a:endParaRPr lang="en-US" dirty="0"/>
          </a:p>
          <a:p>
            <a:pPr marL="857250" lvl="1" indent="-457200">
              <a:defRPr/>
            </a:pPr>
            <a:r>
              <a:rPr lang="en-US" sz="2400" dirty="0"/>
              <a:t>Target Class</a:t>
            </a:r>
          </a:p>
          <a:p>
            <a:pPr marL="857250" lvl="1" indent="-457200">
              <a:defRPr/>
            </a:pPr>
            <a:r>
              <a:rPr lang="en-US" sz="2400" dirty="0"/>
              <a:t>Contrasting Class</a:t>
            </a:r>
          </a:p>
          <a:p>
            <a:pPr marL="857250" lvl="1" indent="-457200">
              <a:defRPr/>
            </a:pPr>
            <a:endParaRPr lang="en-US" dirty="0"/>
          </a:p>
          <a:p>
            <a:pPr marL="457200" indent="-457200">
              <a:defRPr/>
            </a:pPr>
            <a:endParaRPr lang="en-US" sz="2800" dirty="0"/>
          </a:p>
          <a:p>
            <a:pPr marL="457200" indent="-457200">
              <a:defRPr/>
            </a:pPr>
            <a:endParaRPr lang="en-US" sz="2800" dirty="0"/>
          </a:p>
          <a:p>
            <a:pPr marL="0" indent="0">
              <a:buNone/>
              <a:defRPr/>
            </a:pPr>
            <a:endParaRPr lang="en-US" sz="28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>
            <a:extLst>
              <a:ext uri="{FF2B5EF4-FFF2-40B4-BE49-F238E27FC236}">
                <a16:creationId xmlns:a16="http://schemas.microsoft.com/office/drawing/2014/main" id="{A52E4D64-F13E-AD62-B7C3-7A44F7BD0E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Association Analysis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BECE414-1619-277F-9BB7-FDBC66D4D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697038"/>
            <a:ext cx="11647832" cy="4627562"/>
          </a:xfrm>
        </p:spPr>
        <p:txBody>
          <a:bodyPr/>
          <a:lstStyle/>
          <a:p>
            <a:pPr marL="457200" indent="-457200">
              <a:defRPr/>
            </a:pPr>
            <a:r>
              <a:rPr lang="en-US" sz="2800" dirty="0"/>
              <a:t>Association rules.</a:t>
            </a:r>
          </a:p>
          <a:p>
            <a:pPr marL="457200" indent="-457200">
              <a:defRPr/>
            </a:pPr>
            <a:r>
              <a:rPr lang="en-US" sz="2800" dirty="0"/>
              <a:t>Commonly used for market basket analysis.</a:t>
            </a:r>
          </a:p>
          <a:p>
            <a:pPr marL="457200" indent="-457200">
              <a:defRPr/>
            </a:pPr>
            <a:r>
              <a:rPr lang="en-US" sz="2800" dirty="0"/>
              <a:t>It studies the frequency of items occurring together in transactional databases, based on:</a:t>
            </a:r>
          </a:p>
          <a:p>
            <a:pPr marL="857250" lvl="1" indent="-457200">
              <a:defRPr/>
            </a:pPr>
            <a:r>
              <a:rPr lang="en-US" b="1" dirty="0"/>
              <a:t>Support</a:t>
            </a:r>
            <a:r>
              <a:rPr lang="en-US" dirty="0"/>
              <a:t>: identifies the frequent item sets.</a:t>
            </a:r>
          </a:p>
          <a:p>
            <a:pPr marL="857250" lvl="1" indent="-457200">
              <a:defRPr/>
            </a:pPr>
            <a:r>
              <a:rPr lang="en-US" b="1" dirty="0"/>
              <a:t>Confidence</a:t>
            </a:r>
            <a:r>
              <a:rPr lang="en-US" dirty="0"/>
              <a:t>: conditional probability than an item appears in a transaction when another item appears.</a:t>
            </a:r>
          </a:p>
          <a:p>
            <a:pPr marL="857250" lvl="1" indent="-457200">
              <a:defRPr/>
            </a:pPr>
            <a:endParaRPr lang="en-US" dirty="0"/>
          </a:p>
          <a:p>
            <a:pPr marL="857250" lvl="1" indent="-457200">
              <a:defRPr/>
            </a:pPr>
            <a:endParaRPr lang="en-US" dirty="0"/>
          </a:p>
          <a:p>
            <a:pPr marL="457200" indent="-457200">
              <a:defRPr/>
            </a:pPr>
            <a:endParaRPr lang="en-US" sz="2800" dirty="0"/>
          </a:p>
          <a:p>
            <a:pPr marL="457200" indent="-457200">
              <a:defRPr/>
            </a:pPr>
            <a:endParaRPr lang="en-US" sz="2800" dirty="0"/>
          </a:p>
          <a:p>
            <a:pPr marL="0" indent="0">
              <a:buNone/>
              <a:defRPr/>
            </a:pPr>
            <a:endParaRPr lang="en-US" sz="28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>
            <a:extLst>
              <a:ext uri="{FF2B5EF4-FFF2-40B4-BE49-F238E27FC236}">
                <a16:creationId xmlns:a16="http://schemas.microsoft.com/office/drawing/2014/main" id="{FE684906-63C2-EE18-4BDC-7A73310B98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Classification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5036354-1EA5-822D-9A2A-F81331DE3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514" y="1697038"/>
            <a:ext cx="11290041" cy="4627562"/>
          </a:xfrm>
        </p:spPr>
        <p:txBody>
          <a:bodyPr/>
          <a:lstStyle/>
          <a:p>
            <a:pPr marL="457200" indent="-457200">
              <a:defRPr/>
            </a:pPr>
            <a:r>
              <a:rPr lang="en-US" sz="2800" dirty="0"/>
              <a:t>The organization of data in given classes.</a:t>
            </a:r>
          </a:p>
          <a:p>
            <a:pPr marL="457200" indent="-457200">
              <a:defRPr/>
            </a:pPr>
            <a:r>
              <a:rPr lang="en-US" sz="2800" dirty="0"/>
              <a:t>Also known as supervised classification.</a:t>
            </a:r>
          </a:p>
          <a:p>
            <a:pPr marL="857250" lvl="1" indent="-457200">
              <a:defRPr/>
            </a:pPr>
            <a:r>
              <a:rPr lang="en-US" dirty="0"/>
              <a:t>Gives class labels to order the objects in the data collection.</a:t>
            </a:r>
          </a:p>
          <a:p>
            <a:pPr marL="857250" lvl="1" indent="-457200">
              <a:defRPr/>
            </a:pPr>
            <a:endParaRPr lang="en-US" dirty="0"/>
          </a:p>
          <a:p>
            <a:pPr marL="857250" lvl="1" indent="-457200">
              <a:defRPr/>
            </a:pPr>
            <a:endParaRPr lang="en-US" dirty="0"/>
          </a:p>
          <a:p>
            <a:pPr marL="457200" indent="-457200">
              <a:defRPr/>
            </a:pPr>
            <a:endParaRPr lang="en-US" sz="2800" dirty="0"/>
          </a:p>
          <a:p>
            <a:pPr marL="457200" indent="-457200">
              <a:defRPr/>
            </a:pPr>
            <a:endParaRPr lang="en-US" sz="2800" dirty="0"/>
          </a:p>
          <a:p>
            <a:pPr marL="0" indent="0">
              <a:buNone/>
              <a:defRPr/>
            </a:pPr>
            <a:endParaRPr lang="en-US" sz="28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>
            <a:extLst>
              <a:ext uri="{FF2B5EF4-FFF2-40B4-BE49-F238E27FC236}">
                <a16:creationId xmlns:a16="http://schemas.microsoft.com/office/drawing/2014/main" id="{3DEBD304-7D6D-C871-6AD2-78D5CA0B27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Prediction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0AF40F-B069-48DC-CB82-E2690F408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697038"/>
            <a:ext cx="11610509" cy="4627562"/>
          </a:xfrm>
        </p:spPr>
        <p:txBody>
          <a:bodyPr/>
          <a:lstStyle/>
          <a:p>
            <a:pPr marL="457200" indent="-457200">
              <a:defRPr/>
            </a:pPr>
            <a:r>
              <a:rPr lang="en-US" sz="2800" dirty="0"/>
              <a:t>Attracted considerable attention given the potential implication of successful forecasting in a business context.</a:t>
            </a:r>
          </a:p>
          <a:p>
            <a:pPr marL="457200" indent="-457200">
              <a:defRPr/>
            </a:pPr>
            <a:r>
              <a:rPr lang="en-US" sz="2800" dirty="0"/>
              <a:t>Use the large number of past values to consider probable future values.</a:t>
            </a:r>
          </a:p>
          <a:p>
            <a:pPr marL="457200" indent="-457200">
              <a:defRPr/>
            </a:pPr>
            <a:r>
              <a:rPr lang="en-US" sz="2800" dirty="0"/>
              <a:t>Two major types of predictions:</a:t>
            </a:r>
          </a:p>
          <a:p>
            <a:pPr marL="857250" lvl="1" indent="-457200">
              <a:defRPr/>
            </a:pPr>
            <a:r>
              <a:rPr lang="en-US" dirty="0"/>
              <a:t>To predict some unavailable data values or pending trends.</a:t>
            </a:r>
          </a:p>
          <a:p>
            <a:pPr marL="857250" lvl="1" indent="-457200">
              <a:defRPr/>
            </a:pPr>
            <a:r>
              <a:rPr lang="en-US" dirty="0"/>
              <a:t>To predict a class label for some data.</a:t>
            </a:r>
          </a:p>
          <a:p>
            <a:pPr marL="857250" lvl="1" indent="-457200">
              <a:defRPr/>
            </a:pPr>
            <a:endParaRPr lang="en-US" dirty="0"/>
          </a:p>
          <a:p>
            <a:pPr marL="857250" lvl="1" indent="-457200">
              <a:defRPr/>
            </a:pPr>
            <a:endParaRPr lang="en-US" dirty="0"/>
          </a:p>
          <a:p>
            <a:pPr marL="457200" indent="-457200">
              <a:defRPr/>
            </a:pPr>
            <a:endParaRPr lang="en-US" sz="2800" dirty="0"/>
          </a:p>
          <a:p>
            <a:pPr marL="457200" indent="-457200">
              <a:defRPr/>
            </a:pPr>
            <a:endParaRPr lang="en-US" sz="2800" dirty="0"/>
          </a:p>
          <a:p>
            <a:pPr marL="0" indent="0">
              <a:buNone/>
              <a:defRPr/>
            </a:pPr>
            <a:endParaRPr lang="en-US" sz="2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04106F-FA64-286A-04FC-353B30B81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061700" cy="4525962"/>
          </a:xfrm>
        </p:spPr>
        <p:txBody>
          <a:bodyPr/>
          <a:lstStyle/>
          <a:p>
            <a:r>
              <a:rPr lang="en-MY" dirty="0"/>
              <a:t>Business Process Re-engineering</a:t>
            </a:r>
          </a:p>
          <a:p>
            <a:r>
              <a:rPr lang="en-MY" dirty="0"/>
              <a:t>Business Intelligence</a:t>
            </a:r>
          </a:p>
          <a:p>
            <a:r>
              <a:rPr lang="en-MY" dirty="0"/>
              <a:t>Business Analytics</a:t>
            </a:r>
          </a:p>
          <a:p>
            <a:r>
              <a:rPr lang="en-MY" dirty="0"/>
              <a:t>E-Commerce</a:t>
            </a:r>
          </a:p>
          <a:p>
            <a:r>
              <a:rPr lang="en-MY" dirty="0"/>
              <a:t>M-Commerce</a:t>
            </a:r>
          </a:p>
          <a:p>
            <a:r>
              <a:rPr lang="en-MY" dirty="0"/>
              <a:t>Data Warehousing and Data Mining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30856A-6B10-E63A-FF9D-FCC3E858E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Contents &amp; Structure</a:t>
            </a:r>
          </a:p>
        </p:txBody>
      </p:sp>
    </p:spTree>
    <p:extLst>
      <p:ext uri="{BB962C8B-B14F-4D97-AF65-F5344CB8AC3E}">
        <p14:creationId xmlns:p14="http://schemas.microsoft.com/office/powerpoint/2010/main" val="12221726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>
            <a:extLst>
              <a:ext uri="{FF2B5EF4-FFF2-40B4-BE49-F238E27FC236}">
                <a16:creationId xmlns:a16="http://schemas.microsoft.com/office/drawing/2014/main" id="{3FE3D05B-2EFC-E704-1A60-F592E74327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Clustering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DE933FB-7E04-58ED-F384-DAE499D91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697038"/>
            <a:ext cx="11535864" cy="4627562"/>
          </a:xfrm>
        </p:spPr>
        <p:txBody>
          <a:bodyPr/>
          <a:lstStyle/>
          <a:p>
            <a:pPr marL="457200" indent="-457200">
              <a:defRPr/>
            </a:pPr>
            <a:r>
              <a:rPr lang="en-US" sz="2800" dirty="0"/>
              <a:t>Also known as unsupervised classification.</a:t>
            </a:r>
          </a:p>
          <a:p>
            <a:pPr marL="457200" indent="-457200">
              <a:defRPr/>
            </a:pPr>
            <a:r>
              <a:rPr lang="en-US" sz="2800" dirty="0"/>
              <a:t>Organization of data in classes.</a:t>
            </a:r>
          </a:p>
          <a:p>
            <a:pPr marL="457200" indent="-457200">
              <a:defRPr/>
            </a:pPr>
            <a:r>
              <a:rPr lang="en-US" sz="2800" dirty="0"/>
              <a:t>Principles:</a:t>
            </a:r>
          </a:p>
          <a:p>
            <a:pPr marL="857250" lvl="1" indent="-457200">
              <a:defRPr/>
            </a:pPr>
            <a:r>
              <a:rPr lang="en-US" sz="2400" b="1" dirty="0"/>
              <a:t>Intra Class Similarity</a:t>
            </a:r>
            <a:r>
              <a:rPr lang="en-US" sz="2400" dirty="0"/>
              <a:t>: Maximizing the similarity between objects in a same class.</a:t>
            </a:r>
          </a:p>
          <a:p>
            <a:pPr marL="857250" lvl="1" indent="-457200">
              <a:defRPr/>
            </a:pPr>
            <a:r>
              <a:rPr lang="en-US" sz="2400" b="1" dirty="0"/>
              <a:t>Inter Class Similarity</a:t>
            </a:r>
            <a:r>
              <a:rPr lang="en-US" sz="2400" dirty="0"/>
              <a:t>: Minimizing the similarity between objects of different classes.</a:t>
            </a:r>
          </a:p>
          <a:p>
            <a:pPr marL="457200" indent="-457200">
              <a:defRPr/>
            </a:pPr>
            <a:endParaRPr lang="en-US" sz="2800" dirty="0"/>
          </a:p>
          <a:p>
            <a:pPr marL="457200" indent="-457200">
              <a:defRPr/>
            </a:pPr>
            <a:endParaRPr lang="en-US" dirty="0"/>
          </a:p>
          <a:p>
            <a:pPr marL="857250" lvl="1" indent="-457200">
              <a:defRPr/>
            </a:pPr>
            <a:endParaRPr lang="en-US" dirty="0"/>
          </a:p>
          <a:p>
            <a:pPr marL="857250" lvl="1" indent="-457200">
              <a:defRPr/>
            </a:pPr>
            <a:endParaRPr lang="en-US" dirty="0"/>
          </a:p>
          <a:p>
            <a:pPr marL="457200" indent="-457200">
              <a:defRPr/>
            </a:pPr>
            <a:endParaRPr lang="en-US" sz="2800" dirty="0"/>
          </a:p>
          <a:p>
            <a:pPr marL="457200" indent="-457200">
              <a:defRPr/>
            </a:pPr>
            <a:endParaRPr lang="en-US" sz="2800" dirty="0"/>
          </a:p>
          <a:p>
            <a:pPr marL="0" indent="0">
              <a:buNone/>
              <a:defRPr/>
            </a:pPr>
            <a:endParaRPr lang="en-US" sz="28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>
            <a:extLst>
              <a:ext uri="{FF2B5EF4-FFF2-40B4-BE49-F238E27FC236}">
                <a16:creationId xmlns:a16="http://schemas.microsoft.com/office/drawing/2014/main" id="{D72AD6B9-0B47-831A-FCB9-54DB3E0318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Outlier Analysis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E369FF9-10EF-4327-6A50-C8546EBF7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531" y="1697038"/>
            <a:ext cx="11290040" cy="4627562"/>
          </a:xfrm>
        </p:spPr>
        <p:txBody>
          <a:bodyPr/>
          <a:lstStyle/>
          <a:p>
            <a:pPr marL="457200" indent="-457200">
              <a:defRPr/>
            </a:pPr>
            <a:r>
              <a:rPr lang="en-US" sz="2800" dirty="0"/>
              <a:t>Data elements that cannot be grouped in a given class or cluster.</a:t>
            </a:r>
          </a:p>
          <a:p>
            <a:pPr marL="457200" indent="-457200">
              <a:defRPr/>
            </a:pPr>
            <a:r>
              <a:rPr lang="en-US" sz="2800" dirty="0"/>
              <a:t>Also known as </a:t>
            </a:r>
            <a:r>
              <a:rPr lang="en-US" sz="2800" i="1" dirty="0"/>
              <a:t>exceptions</a:t>
            </a:r>
            <a:r>
              <a:rPr lang="en-US" sz="2800" dirty="0"/>
              <a:t> or </a:t>
            </a:r>
            <a:r>
              <a:rPr lang="en-US" sz="2800" i="1" dirty="0"/>
              <a:t>surprises</a:t>
            </a:r>
            <a:r>
              <a:rPr lang="en-US" sz="2800" dirty="0"/>
              <a:t>.</a:t>
            </a:r>
          </a:p>
          <a:p>
            <a:pPr marL="457200" indent="-457200">
              <a:defRPr/>
            </a:pPr>
            <a:endParaRPr lang="en-US" sz="2400" dirty="0"/>
          </a:p>
          <a:p>
            <a:pPr marL="457200" indent="-457200">
              <a:defRPr/>
            </a:pPr>
            <a:endParaRPr lang="en-US" sz="2800" dirty="0"/>
          </a:p>
          <a:p>
            <a:pPr marL="457200" indent="-457200">
              <a:defRPr/>
            </a:pPr>
            <a:endParaRPr lang="en-US" dirty="0"/>
          </a:p>
          <a:p>
            <a:pPr marL="857250" lvl="1" indent="-457200">
              <a:defRPr/>
            </a:pPr>
            <a:endParaRPr lang="en-US" dirty="0"/>
          </a:p>
          <a:p>
            <a:pPr marL="857250" lvl="1" indent="-457200">
              <a:defRPr/>
            </a:pPr>
            <a:endParaRPr lang="en-US" dirty="0"/>
          </a:p>
          <a:p>
            <a:pPr marL="457200" indent="-457200">
              <a:defRPr/>
            </a:pPr>
            <a:endParaRPr lang="en-US" sz="2800" dirty="0"/>
          </a:p>
          <a:p>
            <a:pPr marL="457200" indent="-457200">
              <a:defRPr/>
            </a:pPr>
            <a:endParaRPr lang="en-US" sz="2800" dirty="0"/>
          </a:p>
          <a:p>
            <a:pPr marL="0" indent="0">
              <a:buNone/>
              <a:defRPr/>
            </a:pPr>
            <a:endParaRPr lang="en-US" sz="28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>
            <a:extLst>
              <a:ext uri="{FF2B5EF4-FFF2-40B4-BE49-F238E27FC236}">
                <a16:creationId xmlns:a16="http://schemas.microsoft.com/office/drawing/2014/main" id="{1531A517-AFE3-F21D-64FD-B13418C047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/>
              <a:t>Evolution and Deviation Analysis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A44634-547D-E4E0-3531-BD7FA81CD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697038"/>
            <a:ext cx="11535864" cy="4627562"/>
          </a:xfrm>
        </p:spPr>
        <p:txBody>
          <a:bodyPr/>
          <a:lstStyle/>
          <a:p>
            <a:pPr marL="457200" indent="-457200">
              <a:defRPr/>
            </a:pPr>
            <a:r>
              <a:rPr lang="en-US" sz="2800" dirty="0"/>
              <a:t>The study of time related data that changes in time.</a:t>
            </a:r>
          </a:p>
          <a:p>
            <a:pPr marL="457200" indent="-457200">
              <a:defRPr/>
            </a:pPr>
            <a:r>
              <a:rPr lang="en-US" sz="2800" dirty="0"/>
              <a:t>Evolution analysis models:</a:t>
            </a:r>
          </a:p>
          <a:p>
            <a:pPr marL="857250" lvl="1" indent="-457200">
              <a:defRPr/>
            </a:pPr>
            <a:r>
              <a:rPr lang="en-US" sz="2400" dirty="0"/>
              <a:t>Evolutionary trends in data, which consent to characterizing, comparing, classifying or clustering of time related data.</a:t>
            </a:r>
          </a:p>
          <a:p>
            <a:pPr marL="457200" indent="-457200">
              <a:defRPr/>
            </a:pPr>
            <a:r>
              <a:rPr lang="en-US" sz="2800" dirty="0"/>
              <a:t>Deviation analysis</a:t>
            </a:r>
          </a:p>
          <a:p>
            <a:pPr marL="857250" lvl="1" indent="-457200">
              <a:defRPr/>
            </a:pPr>
            <a:r>
              <a:rPr lang="en-US" sz="2400" dirty="0"/>
              <a:t>Considers differences between measured values and expected values, and attempts to find the cause of the deviations from the anticipated value.</a:t>
            </a:r>
          </a:p>
          <a:p>
            <a:pPr marL="457200" indent="-457200">
              <a:defRPr/>
            </a:pPr>
            <a:endParaRPr lang="en-US" sz="2400" dirty="0"/>
          </a:p>
          <a:p>
            <a:pPr marL="457200" indent="-457200">
              <a:defRPr/>
            </a:pPr>
            <a:endParaRPr lang="en-US" sz="2800" dirty="0"/>
          </a:p>
          <a:p>
            <a:pPr marL="457200" indent="-457200">
              <a:defRPr/>
            </a:pPr>
            <a:endParaRPr lang="en-US" dirty="0"/>
          </a:p>
          <a:p>
            <a:pPr marL="857250" lvl="1" indent="-457200">
              <a:defRPr/>
            </a:pPr>
            <a:endParaRPr lang="en-US" dirty="0"/>
          </a:p>
          <a:p>
            <a:pPr marL="857250" lvl="1" indent="-457200">
              <a:defRPr/>
            </a:pPr>
            <a:endParaRPr lang="en-US" dirty="0"/>
          </a:p>
          <a:p>
            <a:pPr marL="457200" indent="-457200">
              <a:defRPr/>
            </a:pPr>
            <a:endParaRPr lang="en-US" sz="2800" dirty="0"/>
          </a:p>
          <a:p>
            <a:pPr marL="457200" indent="-457200">
              <a:defRPr/>
            </a:pPr>
            <a:endParaRPr lang="en-US" sz="2800" dirty="0"/>
          </a:p>
          <a:p>
            <a:pPr marL="0" indent="0">
              <a:buNone/>
              <a:defRPr/>
            </a:pPr>
            <a:endParaRPr lang="en-US" sz="28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BBE26AC-FFD8-3FAA-8B73-8F6C7D7F3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AA6C378-81A2-21FE-E841-79AA8F096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the main reason to in-corporate multiple technologies in the ERP package?</a:t>
            </a:r>
          </a:p>
          <a:p>
            <a:r>
              <a:rPr lang="en-US" dirty="0"/>
              <a:t>How can Data Warehouse and Data Mining can help an organization in decision making?</a:t>
            </a:r>
          </a:p>
        </p:txBody>
      </p:sp>
    </p:spTree>
    <p:extLst>
      <p:ext uri="{BB962C8B-B14F-4D97-AF65-F5344CB8AC3E}">
        <p14:creationId xmlns:p14="http://schemas.microsoft.com/office/powerpoint/2010/main" val="37268833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F3B508-3D46-FC75-41AD-4C32E26EE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The power of Business Process Re-engineering, Business Intelligence, Business Analytics, E-Commerce, M-Commerce lead to the usage of the technologies.</a:t>
            </a:r>
          </a:p>
          <a:p>
            <a:r>
              <a:rPr lang="en-US" dirty="0"/>
              <a:t>Data mining refers to the process of discovering patterns, relationships, and anomalies in large datasets such as Data Warehouse. </a:t>
            </a:r>
          </a:p>
          <a:p>
            <a:pPr lvl="1"/>
            <a:r>
              <a:rPr lang="en-US" sz="2500" dirty="0">
                <a:ea typeface="+mn-ea"/>
              </a:rPr>
              <a:t>It focuses on exploring the data to uncover hidden patterns or previously unknown information for the organization to make wise decision. </a:t>
            </a:r>
            <a:endParaRPr lang="en-MY" sz="2500" dirty="0">
              <a:ea typeface="+mn-ea"/>
            </a:endParaRPr>
          </a:p>
          <a:p>
            <a:endParaRPr lang="en-MY" dirty="0"/>
          </a:p>
          <a:p>
            <a:pPr marL="0" indent="0">
              <a:buNone/>
            </a:pPr>
            <a:endParaRPr lang="en-MY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F542AB-FB67-5AAF-820C-AA9F1B93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Summary / Recap of Main Points</a:t>
            </a:r>
          </a:p>
        </p:txBody>
      </p:sp>
    </p:spTree>
    <p:extLst>
      <p:ext uri="{BB962C8B-B14F-4D97-AF65-F5344CB8AC3E}">
        <p14:creationId xmlns:p14="http://schemas.microsoft.com/office/powerpoint/2010/main" val="28771442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2E60516-14FA-6023-4EA0-3F1B5EAA0B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11172123" cy="3951288"/>
          </a:xfrm>
        </p:spPr>
        <p:txBody>
          <a:bodyPr/>
          <a:lstStyle/>
          <a:p>
            <a:pPr marL="0" indent="0" algn="ctr">
              <a:buNone/>
            </a:pPr>
            <a:r>
              <a:rPr lang="en-MY" sz="6600" dirty="0"/>
              <a:t>Q &amp; 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2BC55C-E49F-2E2E-27BC-F943739EC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Question and Answer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936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CA8516-4B35-EF6A-5E3F-7D6D0954C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>
                <a:solidFill>
                  <a:schemeClr val="tx2"/>
                </a:solidFill>
              </a:rPr>
              <a:t>Recap From Last Lesson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496500-6EFF-D6A4-A019-E1438C035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434" y="1417638"/>
            <a:ext cx="11455214" cy="3485438"/>
          </a:xfrm>
        </p:spPr>
        <p:txBody>
          <a:bodyPr/>
          <a:lstStyle/>
          <a:p>
            <a:r>
              <a:rPr lang="en-MY" dirty="0"/>
              <a:t>Introduction of the ERP architecture - mainframe, two-tier, three tier and cloud computing architecture. </a:t>
            </a:r>
          </a:p>
          <a:p>
            <a:r>
              <a:rPr lang="en-MY" dirty="0"/>
              <a:t>The direct advantages and indirect advantages of ERP. </a:t>
            </a:r>
          </a:p>
        </p:txBody>
      </p:sp>
    </p:spTree>
    <p:extLst>
      <p:ext uri="{BB962C8B-B14F-4D97-AF65-F5344CB8AC3E}">
        <p14:creationId xmlns:p14="http://schemas.microsoft.com/office/powerpoint/2010/main" val="1147692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48" y="1548268"/>
            <a:ext cx="11747500" cy="4525962"/>
          </a:xfrm>
        </p:spPr>
        <p:txBody>
          <a:bodyPr/>
          <a:lstStyle/>
          <a:p>
            <a:r>
              <a:rPr lang="en-MY" dirty="0"/>
              <a:t>ERP package uses multiple technologies to overcome the limitation, and to support innovation in:</a:t>
            </a:r>
          </a:p>
          <a:p>
            <a:pPr lvl="1"/>
            <a:r>
              <a:rPr lang="en-MY" sz="2500" dirty="0">
                <a:ea typeface="+mn-ea"/>
              </a:rPr>
              <a:t>improve operational efficiency, </a:t>
            </a:r>
          </a:p>
          <a:p>
            <a:pPr lvl="1"/>
            <a:r>
              <a:rPr lang="en-MY" sz="2500" dirty="0">
                <a:ea typeface="+mn-ea"/>
              </a:rPr>
              <a:t>reduce costs, </a:t>
            </a:r>
          </a:p>
          <a:p>
            <a:pPr lvl="1"/>
            <a:r>
              <a:rPr lang="en-MY" sz="2500" dirty="0">
                <a:ea typeface="+mn-ea"/>
              </a:rPr>
              <a:t>provide high-quality and personalised customer service,</a:t>
            </a:r>
          </a:p>
          <a:p>
            <a:pPr lvl="1"/>
            <a:r>
              <a:rPr lang="en-MY" sz="2500" dirty="0">
                <a:ea typeface="+mn-ea"/>
              </a:rPr>
              <a:t>improve customer satisfaction,</a:t>
            </a:r>
          </a:p>
          <a:p>
            <a:pPr lvl="1"/>
            <a:r>
              <a:rPr lang="en-MY" sz="2500" dirty="0">
                <a:ea typeface="+mn-ea"/>
              </a:rPr>
              <a:t>Increase profit margin. </a:t>
            </a:r>
          </a:p>
          <a:p>
            <a:r>
              <a:rPr lang="en-MY" dirty="0"/>
              <a:t>Also, the power of Business Process Re-engineering, Business Intelligence, Business Analytics, E-Commerce, M-Commerce lead to the usage of the technologies.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ERP Package and Technologies</a:t>
            </a:r>
          </a:p>
        </p:txBody>
      </p:sp>
    </p:spTree>
    <p:extLst>
      <p:ext uri="{BB962C8B-B14F-4D97-AF65-F5344CB8AC3E}">
        <p14:creationId xmlns:p14="http://schemas.microsoft.com/office/powerpoint/2010/main" val="4194785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747500" cy="5001822"/>
          </a:xfrm>
        </p:spPr>
        <p:txBody>
          <a:bodyPr/>
          <a:lstStyle/>
          <a:p>
            <a:pPr marL="0" indent="0" algn="ctr">
              <a:buNone/>
            </a:pPr>
            <a:endParaRPr lang="en-MY" sz="3200" dirty="0"/>
          </a:p>
          <a:p>
            <a:pPr marL="0" indent="0" algn="ctr">
              <a:buNone/>
            </a:pPr>
            <a:endParaRPr lang="en-MY" sz="3200" dirty="0"/>
          </a:p>
          <a:p>
            <a:pPr marL="0" indent="0" algn="ctr">
              <a:buNone/>
            </a:pPr>
            <a:r>
              <a:rPr lang="en-MY" sz="3200" dirty="0"/>
              <a:t>The fundamental rethinking and radical redesign of business processes to achieve dramatic improvements in critical, contemporary measures of performance such as cost, quality, service and speed.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Business Process Re-Engineering (BPR)</a:t>
            </a:r>
          </a:p>
        </p:txBody>
      </p:sp>
    </p:spTree>
    <p:extLst>
      <p:ext uri="{BB962C8B-B14F-4D97-AF65-F5344CB8AC3E}">
        <p14:creationId xmlns:p14="http://schemas.microsoft.com/office/powerpoint/2010/main" val="1674993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747500" cy="5001822"/>
          </a:xfrm>
        </p:spPr>
        <p:txBody>
          <a:bodyPr/>
          <a:lstStyle/>
          <a:p>
            <a:pPr marL="0" indent="0" algn="ctr">
              <a:buNone/>
            </a:pPr>
            <a:endParaRPr lang="en-MY" sz="3200" dirty="0"/>
          </a:p>
          <a:p>
            <a:pPr marL="0" indent="0" algn="ctr">
              <a:buNone/>
            </a:pPr>
            <a:r>
              <a:rPr lang="en-MY" sz="3200" dirty="0"/>
              <a:t>Information Technology (IT) is one of the main tools for making the change.</a:t>
            </a:r>
          </a:p>
          <a:p>
            <a:pPr marL="0" indent="0" algn="ctr">
              <a:buNone/>
            </a:pPr>
            <a:endParaRPr lang="en-MY" sz="3200" dirty="0"/>
          </a:p>
          <a:p>
            <a:pPr marL="0" indent="0" algn="ctr">
              <a:buNone/>
            </a:pPr>
            <a:endParaRPr lang="en-MY" sz="3200" dirty="0"/>
          </a:p>
          <a:p>
            <a:pPr marL="0" indent="0" algn="ctr">
              <a:buNone/>
            </a:pPr>
            <a:endParaRPr lang="en-MY" sz="3200" dirty="0"/>
          </a:p>
          <a:p>
            <a:pPr marL="0" indent="0" algn="ctr">
              <a:buNone/>
            </a:pPr>
            <a:r>
              <a:rPr lang="en-MY" sz="3200" dirty="0"/>
              <a:t>Many BPR initiatives end up in the ERP implementation.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Business Process Re-Engineering (BPR)</a:t>
            </a: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3082A6AA-BE41-0D55-9A61-C0F379C7B703}"/>
              </a:ext>
            </a:extLst>
          </p:cNvPr>
          <p:cNvSpPr/>
          <p:nvPr/>
        </p:nvSpPr>
        <p:spPr bwMode="auto">
          <a:xfrm>
            <a:off x="5374433" y="3379707"/>
            <a:ext cx="951722" cy="1143000"/>
          </a:xfrm>
          <a:prstGeom prst="down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623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747500" cy="500182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MY" sz="3200" dirty="0"/>
              <a:t>Application of human cognitive faculties and artificial intelligence technologies to management and decision support in different business problems.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700" dirty="0"/>
              <a:t>Information valued for its currency and relevant.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700" dirty="0"/>
              <a:t>It is expert information, knowledge and technologies efficient in the management of organisational and individual business.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MY" sz="3200" dirty="0"/>
              <a:t>BI enable extrapolate information from indicators in the external environment and make accurate forecast about future trends or economic conditions.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MY" sz="27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Business Intelligence (BI)</a:t>
            </a:r>
          </a:p>
        </p:txBody>
      </p:sp>
    </p:spTree>
    <p:extLst>
      <p:ext uri="{BB962C8B-B14F-4D97-AF65-F5344CB8AC3E}">
        <p14:creationId xmlns:p14="http://schemas.microsoft.com/office/powerpoint/2010/main" val="2141217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F46ADD2-A4A0-3DF0-4B93-449F3F2B1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342994"/>
            <a:ext cx="11747500" cy="500182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MY" sz="2700" dirty="0"/>
              <a:t>BI reveals: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200" dirty="0"/>
              <a:t>The position of the firm in comparison to its competitors.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200" dirty="0"/>
              <a:t>Changes in customer behaviour and spending patterns.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200" dirty="0"/>
              <a:t>The capabilities of the firm,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200" dirty="0"/>
              <a:t>Market conditions, future trends, demographic and economic information.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200" dirty="0"/>
              <a:t>The social, regulatory and political environment.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MY" sz="2200" dirty="0"/>
              <a:t>What the other firms in the market are doing.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MY" sz="22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Business Intelligence (BI)</a:t>
            </a:r>
          </a:p>
        </p:txBody>
      </p:sp>
    </p:spTree>
    <p:extLst>
      <p:ext uri="{BB962C8B-B14F-4D97-AF65-F5344CB8AC3E}">
        <p14:creationId xmlns:p14="http://schemas.microsoft.com/office/powerpoint/2010/main" val="1483237308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C09830CF6CB84B8D12D02B69700FAF" ma:contentTypeVersion="14" ma:contentTypeDescription="Create a new document." ma:contentTypeScope="" ma:versionID="91bb3fc2fda44f6dca498e4986d3c34f">
  <xsd:schema xmlns:xsd="http://www.w3.org/2001/XMLSchema" xmlns:xs="http://www.w3.org/2001/XMLSchema" xmlns:p="http://schemas.microsoft.com/office/2006/metadata/properties" xmlns:ns3="c0f90a4e-2534-4174-991f-0eb794d5b859" xmlns:ns4="d2981e9c-0c44-4237-a41f-50944ddb2e5d" targetNamespace="http://schemas.microsoft.com/office/2006/metadata/properties" ma:root="true" ma:fieldsID="d346f1bbf5bc0d23fe733b73729b7857" ns3:_="" ns4:_="">
    <xsd:import namespace="c0f90a4e-2534-4174-991f-0eb794d5b859"/>
    <xsd:import namespace="d2981e9c-0c44-4237-a41f-50944ddb2e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90a4e-2534-4174-991f-0eb794d5b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981e9c-0c44-4237-a41f-50944ddb2e5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ED3909F-E191-4C23-B23C-BA46B5ADDDA2}">
  <ds:schemaRefs>
    <ds:schemaRef ds:uri="http://purl.org/dc/terms/"/>
    <ds:schemaRef ds:uri="http://schemas.microsoft.com/office/2006/documentManagement/types"/>
    <ds:schemaRef ds:uri="d2981e9c-0c44-4237-a41f-50944ddb2e5d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90a4e-2534-4174-991f-0eb794d5b859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6039F5-814C-4C5B-A6B0-438D9C48FD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f90a4e-2534-4174-991f-0eb794d5b859"/>
    <ds:schemaRef ds:uri="d2981e9c-0c44-4237-a41f-50944ddb2e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1975</TotalTime>
  <Pages>11</Pages>
  <Words>1753</Words>
  <Application>Microsoft Office PowerPoint</Application>
  <PresentationFormat>Widescreen</PresentationFormat>
  <Paragraphs>282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Montserrat</vt:lpstr>
      <vt:lpstr>PT Sans</vt:lpstr>
      <vt:lpstr>UCTI-Template-foundation-level</vt:lpstr>
      <vt:lpstr>PowerPoint Presentation</vt:lpstr>
      <vt:lpstr>TOPIC LEARNING OUTCOMES</vt:lpstr>
      <vt:lpstr>Contents &amp; Structure</vt:lpstr>
      <vt:lpstr>Recap From Last Lesson</vt:lpstr>
      <vt:lpstr>ERP Package and Technologies</vt:lpstr>
      <vt:lpstr>Business Process Re-Engineering (BPR)</vt:lpstr>
      <vt:lpstr>Business Process Re-Engineering (BPR)</vt:lpstr>
      <vt:lpstr>Business Intelligence (BI)</vt:lpstr>
      <vt:lpstr>Business Intelligence (BI)</vt:lpstr>
      <vt:lpstr>Business Analytics (BA)</vt:lpstr>
      <vt:lpstr>Business Analytics (BA)</vt:lpstr>
      <vt:lpstr>Business Analytics (BA)</vt:lpstr>
      <vt:lpstr>BI vs BA</vt:lpstr>
      <vt:lpstr>BI vs BA</vt:lpstr>
      <vt:lpstr>E-Commerce (Electronic Commerce)</vt:lpstr>
      <vt:lpstr>E-Commerce</vt:lpstr>
      <vt:lpstr>M-Commerce (Mobile Commerce)</vt:lpstr>
      <vt:lpstr>ERP and Related Technologies</vt:lpstr>
      <vt:lpstr>Data Warehousing</vt:lpstr>
      <vt:lpstr>Data Warehousing</vt:lpstr>
      <vt:lpstr>Data Mart</vt:lpstr>
      <vt:lpstr>Strategic Uses of Data Warehousing</vt:lpstr>
      <vt:lpstr>Data Mining</vt:lpstr>
      <vt:lpstr>What Can Be Discovered?</vt:lpstr>
      <vt:lpstr>Characterization</vt:lpstr>
      <vt:lpstr>Discrimination</vt:lpstr>
      <vt:lpstr>Association Analysis</vt:lpstr>
      <vt:lpstr>Classification</vt:lpstr>
      <vt:lpstr>Prediction</vt:lpstr>
      <vt:lpstr>Clustering</vt:lpstr>
      <vt:lpstr>Outlier Analysis</vt:lpstr>
      <vt:lpstr>Evolution and Deviation Analysis</vt:lpstr>
      <vt:lpstr>Review Questions</vt:lpstr>
      <vt:lpstr>Summary / Recap of Main Points</vt:lpstr>
      <vt:lpstr>Question and Answer Session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Tham Hoong Ching</cp:lastModifiedBy>
  <cp:revision>358</cp:revision>
  <cp:lastPrinted>2023-02-03T03:07:34Z</cp:lastPrinted>
  <dcterms:created xsi:type="dcterms:W3CDTF">2005-08-02T10:18:20Z</dcterms:created>
  <dcterms:modified xsi:type="dcterms:W3CDTF">2023-11-01T03:14:52Z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0x01010050C09830CF6CB84B8D12D02B69700FAF</vt:lpwstr>
  </property>
</Properties>
</file>

<file path=docProps/thumbnail.jpeg>
</file>